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Montserrat"/>
      <p:regular r:id="rId16"/>
    </p:embeddedFon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3-1.png>
</file>

<file path=ppt/media/image-4-1.png>
</file>

<file path=ppt/media/image-5-1.png>
</file>

<file path=ppt/media/image-5-2.png>
</file>

<file path=ppt/media/image-5-3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svg>
</file>

<file path=ppt/media/image-8-4.png>
</file>

<file path=ppt/media/image-8-5.svg>
</file>

<file path=ppt/media/image-8-6.png>
</file>

<file path=ppt/media/image-8-7.sv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svg"/><Relationship Id="rId4" Type="http://schemas.openxmlformats.org/officeDocument/2006/relationships/image" Target="../media/image-8-4.png"/><Relationship Id="rId5" Type="http://schemas.openxmlformats.org/officeDocument/2006/relationships/image" Target="../media/image-8-5.svg"/><Relationship Id="rId6" Type="http://schemas.openxmlformats.org/officeDocument/2006/relationships/image" Target="../media/image-8-6.png"/><Relationship Id="rId7" Type="http://schemas.openxmlformats.org/officeDocument/2006/relationships/image" Target="../media/image-8-7.svg"/><Relationship Id="rId8" Type="http://schemas.openxmlformats.org/officeDocument/2006/relationships/slideLayout" Target="../slideLayouts/slideLayout9.xml"/><Relationship Id="rId9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34747"/>
            <a:ext cx="7556421" cy="3390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Dynamic Car Evacuation System: Intelligent Path Recalculation in Real Time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6280190" y="4565809"/>
            <a:ext cx="7556421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Revolutionising emergency response with adaptive navigation. This system integrates advanced algorithms and real-time visualisation to guide safe and efficient evacuations during critical incidents.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6000155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By 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6550104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231690 Aisha Zia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7100054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231696 M.Haider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6736" y="437436"/>
            <a:ext cx="8477012" cy="5944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6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The Challenge of Emergency Evacuations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556736" y="1350050"/>
            <a:ext cx="13516928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556736" y="1735693"/>
            <a:ext cx="13516928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Emergency situations like fires and severe traffic congestion create incredibly unpredictable and life-threatening evacuation scenarios.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556736" y="2264450"/>
            <a:ext cx="6564392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556736" y="2614255"/>
            <a:ext cx="6564392" cy="413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Traditional, static evacuation routes are often insufficient, as they cannot adapt to rapidly changing hazards and dynamic traffic conditions.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556736" y="3170753"/>
            <a:ext cx="6564392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556736" y="3520559"/>
            <a:ext cx="6564392" cy="413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Real-time, adaptive guidance is therefore critical to saving lives, minimising chaos, and ensuring the swift, safe movement of people away from danger zones.</a:t>
            </a:r>
            <a:endParaRPr lang="en-US" sz="12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16892" y="2300288"/>
            <a:ext cx="6564392" cy="656439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0918" y="602694"/>
            <a:ext cx="7782163" cy="1454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700"/>
              </a:lnSpc>
              <a:buNone/>
            </a:pPr>
            <a:r>
              <a:rPr lang="en-US" sz="44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Weighted A* Algorithm: Smarter Route Planning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80918" y="2348746"/>
            <a:ext cx="7782163" cy="505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system employs a sophisticated Weighted A* algorithm, a heuristic-driven search method designed to find optimal paths with exceptional efficiency.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80918" y="3073360"/>
            <a:ext cx="3793807" cy="2179439"/>
          </a:xfrm>
          <a:prstGeom prst="roundRect">
            <a:avLst>
              <a:gd name="adj" fmla="val 5035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58058" y="3073360"/>
            <a:ext cx="91440" cy="2179439"/>
          </a:xfrm>
          <a:prstGeom prst="roundRect">
            <a:avLst>
              <a:gd name="adj" fmla="val 89364"/>
            </a:avLst>
          </a:prstGeom>
          <a:solidFill>
            <a:srgbClr val="FF954F"/>
          </a:solidFill>
          <a:ln/>
        </p:spPr>
      </p:sp>
      <p:sp>
        <p:nvSpPr>
          <p:cNvPr id="7" name="Text 4"/>
          <p:cNvSpPr/>
          <p:nvPr/>
        </p:nvSpPr>
        <p:spPr>
          <a:xfrm>
            <a:off x="966907" y="3290768"/>
            <a:ext cx="2796659" cy="363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Heuristic Search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66907" y="3770948"/>
            <a:ext cx="3290411" cy="1011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Utilises intelligent heuristics to guide the search, significantly improving performance over traditional pathfinding.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4669274" y="3073360"/>
            <a:ext cx="3793807" cy="2179439"/>
          </a:xfrm>
          <a:prstGeom prst="roundRect">
            <a:avLst>
              <a:gd name="adj" fmla="val 5035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4646414" y="3073360"/>
            <a:ext cx="91440" cy="2179439"/>
          </a:xfrm>
          <a:prstGeom prst="roundRect">
            <a:avLst>
              <a:gd name="adj" fmla="val 89364"/>
            </a:avLst>
          </a:prstGeom>
          <a:solidFill>
            <a:srgbClr val="FF954F"/>
          </a:solidFill>
          <a:ln/>
        </p:spPr>
      </p:sp>
      <p:sp>
        <p:nvSpPr>
          <p:cNvPr id="11" name="Text 8"/>
          <p:cNvSpPr/>
          <p:nvPr/>
        </p:nvSpPr>
        <p:spPr>
          <a:xfrm>
            <a:off x="4955262" y="3290768"/>
            <a:ext cx="2796659" cy="363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Dynamic Weighting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4955262" y="3770948"/>
            <a:ext cx="3290411" cy="1264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Incorporates dynamic weights that reflect current traffic congestion levels, ensuring routes avoid potential bottlenecks.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80918" y="5447348"/>
            <a:ext cx="3793807" cy="2179439"/>
          </a:xfrm>
          <a:prstGeom prst="roundRect">
            <a:avLst>
              <a:gd name="adj" fmla="val 5035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658058" y="5447348"/>
            <a:ext cx="91440" cy="2179439"/>
          </a:xfrm>
          <a:prstGeom prst="roundRect">
            <a:avLst>
              <a:gd name="adj" fmla="val 89364"/>
            </a:avLst>
          </a:prstGeom>
          <a:solidFill>
            <a:srgbClr val="FF954F"/>
          </a:solidFill>
          <a:ln/>
        </p:spPr>
      </p:sp>
      <p:sp>
        <p:nvSpPr>
          <p:cNvPr id="15" name="Text 12"/>
          <p:cNvSpPr/>
          <p:nvPr/>
        </p:nvSpPr>
        <p:spPr>
          <a:xfrm>
            <a:off x="966907" y="5664756"/>
            <a:ext cx="3201114" cy="363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Continuous Recalculation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966907" y="6144935"/>
            <a:ext cx="3290411" cy="1264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Routes are continuously recalculated as conditions evolve, providing up-to-the-minute guidance and adapting to new obstacles.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6858" y="453271"/>
            <a:ext cx="10555367" cy="616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7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Fuzzy Logic: Handling Uncertainty in Fire Hazards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576858" y="1398865"/>
            <a:ext cx="13476684" cy="214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 address the inherent uncertainties of fire incidents, our system integrates fuzzy logic, allowing for nuanced risk assessment.</a:t>
            </a:r>
            <a:endParaRPr lang="en-US" sz="12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6858" y="1983819"/>
            <a:ext cx="6537365" cy="653736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23798" y="1946672"/>
            <a:ext cx="6537365" cy="642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2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Models Imprecise Conditions:</a:t>
            </a:r>
            <a:pPr algn="l" indent="0" marL="0">
              <a:lnSpc>
                <a:spcPts val="165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Fuzzy logic effectively models imprecise and evolving fire spread and smoke conditions, providing a realistic understanding of the hazard.</a:t>
            </a:r>
            <a:endParaRPr lang="en-US" sz="1250" dirty="0"/>
          </a:p>
        </p:txBody>
      </p:sp>
      <p:sp>
        <p:nvSpPr>
          <p:cNvPr id="6" name="Text 3"/>
          <p:cNvSpPr/>
          <p:nvPr/>
        </p:nvSpPr>
        <p:spPr>
          <a:xfrm>
            <a:off x="7523798" y="2646878"/>
            <a:ext cx="6537365" cy="4283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2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Assigns Risk Levels:</a:t>
            </a:r>
            <a:pPr algn="l" indent="0" marL="0">
              <a:lnSpc>
                <a:spcPts val="165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It assigns dynamic risk levels to individual road segments based on their proximity to the fire and the intensity of the blaze.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7523798" y="3132892"/>
            <a:ext cx="6537365" cy="642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2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Integrates with A*:</a:t>
            </a:r>
            <a:pPr algn="l" indent="0" marL="0">
              <a:lnSpc>
                <a:spcPts val="165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These risk levels are seamlessly integrated with the Weighted A* algorithm, dynamically steering evacuees away from increasingly dangerous zones.</a:t>
            </a:r>
            <a:endParaRPr lang="en-US" sz="12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73668"/>
            <a:ext cx="12581096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Real-Time Visualization with WPF Frontend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793790" y="2075021"/>
            <a:ext cx="130428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system's Windows Presentation Foundation (WPF) frontend provides an intuitive and interactive user experience for both evacuees and emergency coordinators.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919770"/>
            <a:ext cx="4158615" cy="257020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5716786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Interactive Map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793790" y="6276737"/>
            <a:ext cx="4158615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dynamic map displays current vehicle positions, hazard zones, and calculated evacuation routes in real time.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2919770"/>
            <a:ext cx="4158615" cy="257020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5893" y="5716786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Smooth Animations</a:t>
            </a:r>
            <a:endParaRPr lang="en-US" sz="2550" dirty="0"/>
          </a:p>
        </p:txBody>
      </p:sp>
      <p:sp>
        <p:nvSpPr>
          <p:cNvPr id="9" name="Text 5"/>
          <p:cNvSpPr/>
          <p:nvPr/>
        </p:nvSpPr>
        <p:spPr>
          <a:xfrm>
            <a:off x="5235893" y="6276737"/>
            <a:ext cx="4158615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Route changes are visualised with smooth animations, making the rerouting process clear and easy to follow as conditions update.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2919770"/>
            <a:ext cx="4158615" cy="257020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7995" y="5716786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Intuitive Interaction</a:t>
            </a:r>
            <a:endParaRPr lang="en-US" sz="2550" dirty="0"/>
          </a:p>
        </p:txBody>
      </p:sp>
      <p:sp>
        <p:nvSpPr>
          <p:cNvPr id="12" name="Text 7"/>
          <p:cNvSpPr/>
          <p:nvPr/>
        </p:nvSpPr>
        <p:spPr>
          <a:xfrm>
            <a:off x="9677995" y="6276737"/>
            <a:ext cx="4158615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interface enables users to easily interpret complex data and interact with evacuation plans, fostering better decision-making.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6496" y="421481"/>
            <a:ext cx="11980188" cy="5729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4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Case Study: Evacuation Under Spreading Fire and Traffic Jam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536496" y="1300996"/>
            <a:ext cx="13557409" cy="1993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Consider a scenario where a sudden fire spreads onto a main evacuation road, simultaneously creating a significant traffic jam.</a:t>
            </a:r>
            <a:endParaRPr lang="en-US" sz="12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6496" y="1845112"/>
            <a:ext cx="6591776" cy="65917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09748" y="1810583"/>
            <a:ext cx="6591776" cy="3986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12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Initial Route Blocked:</a:t>
            </a:r>
            <a:pPr algn="l" indent="0" marL="0">
              <a:lnSpc>
                <a:spcPts val="1550"/>
              </a:lnSpc>
              <a:buNone/>
            </a:pPr>
            <a:r>
              <a:rPr lang="en-US" sz="12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The system detects the fire and traffic, identifying the primary route as impassable.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7509748" y="2262783"/>
            <a:ext cx="6591776" cy="3986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12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Rapid Recalculation:</a:t>
            </a:r>
            <a:pPr algn="l" indent="0" marL="0">
              <a:lnSpc>
                <a:spcPts val="1550"/>
              </a:lnSpc>
              <a:buNone/>
            </a:pPr>
            <a:r>
              <a:rPr lang="en-US" sz="12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Within seconds, the Weighted A* and fuzzy logic modules collaborate to calculate an alternative, safer path.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7509748" y="2714982"/>
            <a:ext cx="6591776" cy="3986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12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Optimal Rerouting:</a:t>
            </a:r>
            <a:pPr algn="l" indent="0" marL="0">
              <a:lnSpc>
                <a:spcPts val="1550"/>
              </a:lnSpc>
              <a:buNone/>
            </a:pPr>
            <a:r>
              <a:rPr lang="en-US" sz="12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This new route avoids both the fire hazard and the heavy congestion, guiding vehicles through secondary roads.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7509748" y="3167182"/>
            <a:ext cx="6591776" cy="3986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12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Reduced Evacuation Time:</a:t>
            </a:r>
            <a:pPr algn="l" indent="0" marL="0">
              <a:lnSpc>
                <a:spcPts val="1550"/>
              </a:lnSpc>
              <a:buNone/>
            </a:pPr>
            <a:r>
              <a:rPr lang="en-US" sz="12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This dynamic rerouting reduces overall evacuation time by an estimated 30%, saving crucial minutes in a crisis.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7469" y="688300"/>
            <a:ext cx="7729061" cy="1510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900"/>
              </a:lnSpc>
              <a:buNone/>
            </a:pPr>
            <a:r>
              <a:rPr lang="en-US" sz="4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Technical Integration: From Data to Decision</a:t>
            </a:r>
            <a:endParaRPr lang="en-US" sz="4550" dirty="0"/>
          </a:p>
        </p:txBody>
      </p:sp>
      <p:sp>
        <p:nvSpPr>
          <p:cNvPr id="4" name="Text 1"/>
          <p:cNvSpPr/>
          <p:nvPr/>
        </p:nvSpPr>
        <p:spPr>
          <a:xfrm>
            <a:off x="707469" y="2502337"/>
            <a:ext cx="7729061" cy="5255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seamless operation of our system relies on robust technical integration, connecting data sources to intelligent decision-making modules.</a:t>
            </a:r>
            <a:endParaRPr lang="en-US" sz="15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469" y="3255288"/>
            <a:ext cx="1010722" cy="142863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920240" y="3457337"/>
            <a:ext cx="2905720" cy="377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2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Input</a:t>
            </a:r>
            <a:endParaRPr lang="en-US" sz="2250" dirty="0"/>
          </a:p>
        </p:txBody>
      </p:sp>
      <p:sp>
        <p:nvSpPr>
          <p:cNvPr id="7" name="Text 3"/>
          <p:cNvSpPr/>
          <p:nvPr/>
        </p:nvSpPr>
        <p:spPr>
          <a:xfrm>
            <a:off x="1920240" y="3956328"/>
            <a:ext cx="6516291" cy="5255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Traffic sensors and fire detection systems continuously feed live data into the core algorithm.</a:t>
            </a:r>
            <a:endParaRPr lang="en-US" sz="15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69" y="4683919"/>
            <a:ext cx="1010722" cy="142863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920240" y="4885968"/>
            <a:ext cx="2905720" cy="377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2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Backend Processing</a:t>
            </a:r>
            <a:endParaRPr lang="en-US" sz="2250" dirty="0"/>
          </a:p>
        </p:txBody>
      </p:sp>
      <p:sp>
        <p:nvSpPr>
          <p:cNvPr id="10" name="Text 5"/>
          <p:cNvSpPr/>
          <p:nvPr/>
        </p:nvSpPr>
        <p:spPr>
          <a:xfrm>
            <a:off x="1920240" y="5384959"/>
            <a:ext cx="6516291" cy="5255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Weighted A* and fuzzy logic modules run continuously on robust backend servers, processing data in real time.</a:t>
            </a:r>
            <a:endParaRPr lang="en-US" sz="15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469" y="6112550"/>
            <a:ext cx="1010722" cy="142863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920240" y="6314599"/>
            <a:ext cx="2905720" cy="377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2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WPF Frontend</a:t>
            </a:r>
            <a:endParaRPr lang="en-US" sz="2250" dirty="0"/>
          </a:p>
        </p:txBody>
      </p:sp>
      <p:sp>
        <p:nvSpPr>
          <p:cNvPr id="13" name="Text 7"/>
          <p:cNvSpPr/>
          <p:nvPr/>
        </p:nvSpPr>
        <p:spPr>
          <a:xfrm>
            <a:off x="1920240" y="6813590"/>
            <a:ext cx="6516291" cy="5255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WPF frontend connects seamlessly, providing real-time user feedback, visualisation, and control.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7878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4256" y="3191113"/>
            <a:ext cx="5867876" cy="762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00"/>
              </a:lnSpc>
              <a:buNone/>
            </a:pPr>
            <a:r>
              <a:rPr lang="en-US" sz="46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Benefits and Impact</a:t>
            </a:r>
            <a:endParaRPr lang="en-US" sz="4600" dirty="0"/>
          </a:p>
        </p:txBody>
      </p:sp>
      <p:sp>
        <p:nvSpPr>
          <p:cNvPr id="4" name="Text 1"/>
          <p:cNvSpPr/>
          <p:nvPr/>
        </p:nvSpPr>
        <p:spPr>
          <a:xfrm>
            <a:off x="714256" y="4259937"/>
            <a:ext cx="13201888" cy="5305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dynamic car evacuation system delivers significant benefits, transforming emergency management and enhancing public safety.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14256" y="5020032"/>
            <a:ext cx="4264581" cy="2569726"/>
          </a:xfrm>
          <a:prstGeom prst="roundRect">
            <a:avLst>
              <a:gd name="adj" fmla="val 3336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941189" y="5246965"/>
            <a:ext cx="612219" cy="612219"/>
          </a:xfrm>
          <a:prstGeom prst="roundRect">
            <a:avLst>
              <a:gd name="adj" fmla="val 14934338"/>
            </a:avLst>
          </a:prstGeom>
          <a:solidFill>
            <a:srgbClr val="FF954F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9543" y="5415320"/>
            <a:ext cx="275511" cy="27551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41189" y="6063258"/>
            <a:ext cx="2933938" cy="381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Enhanced Safety</a:t>
            </a:r>
            <a:endParaRPr lang="en-US" sz="2300" dirty="0"/>
          </a:p>
        </p:txBody>
      </p:sp>
      <p:sp>
        <p:nvSpPr>
          <p:cNvPr id="9" name="Text 5"/>
          <p:cNvSpPr/>
          <p:nvPr/>
        </p:nvSpPr>
        <p:spPr>
          <a:xfrm>
            <a:off x="941189" y="6567011"/>
            <a:ext cx="3810714" cy="795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Dynamically avoids hazards and traffic jams, significantly reducing risks to evacuees.</a:t>
            </a: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5182910" y="5020032"/>
            <a:ext cx="4264581" cy="2569726"/>
          </a:xfrm>
          <a:prstGeom prst="roundRect">
            <a:avLst>
              <a:gd name="adj" fmla="val 3336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1" name="Shape 7"/>
          <p:cNvSpPr/>
          <p:nvPr/>
        </p:nvSpPr>
        <p:spPr>
          <a:xfrm>
            <a:off x="5409843" y="5246965"/>
            <a:ext cx="612219" cy="612219"/>
          </a:xfrm>
          <a:prstGeom prst="roundRect">
            <a:avLst>
              <a:gd name="adj" fmla="val 14934338"/>
            </a:avLst>
          </a:prstGeom>
          <a:solidFill>
            <a:srgbClr val="FF954F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78197" y="5415320"/>
            <a:ext cx="275511" cy="27551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5409843" y="6063258"/>
            <a:ext cx="3419832" cy="381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Reduced Evacuation Time</a:t>
            </a:r>
            <a:endParaRPr lang="en-US" sz="2300" dirty="0"/>
          </a:p>
        </p:txBody>
      </p:sp>
      <p:sp>
        <p:nvSpPr>
          <p:cNvPr id="14" name="Text 9"/>
          <p:cNvSpPr/>
          <p:nvPr/>
        </p:nvSpPr>
        <p:spPr>
          <a:xfrm>
            <a:off x="5409843" y="6567011"/>
            <a:ext cx="3810714" cy="795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Adaptive guidance minimises delays, ensuring quicker, more efficient evacuations and reducing panic.</a:t>
            </a:r>
            <a:endParaRPr lang="en-US" sz="1600" dirty="0"/>
          </a:p>
        </p:txBody>
      </p:sp>
      <p:sp>
        <p:nvSpPr>
          <p:cNvPr id="15" name="Shape 10"/>
          <p:cNvSpPr/>
          <p:nvPr/>
        </p:nvSpPr>
        <p:spPr>
          <a:xfrm>
            <a:off x="9651563" y="5020032"/>
            <a:ext cx="4264581" cy="2569726"/>
          </a:xfrm>
          <a:prstGeom prst="roundRect">
            <a:avLst>
              <a:gd name="adj" fmla="val 3336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6" name="Shape 11"/>
          <p:cNvSpPr/>
          <p:nvPr/>
        </p:nvSpPr>
        <p:spPr>
          <a:xfrm>
            <a:off x="9878497" y="5246965"/>
            <a:ext cx="612219" cy="612219"/>
          </a:xfrm>
          <a:prstGeom prst="roundRect">
            <a:avLst>
              <a:gd name="adj" fmla="val 14934338"/>
            </a:avLst>
          </a:prstGeom>
          <a:solidFill>
            <a:srgbClr val="FF954F"/>
          </a:solidFill>
          <a:ln/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046851" y="5415320"/>
            <a:ext cx="275511" cy="275511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9878497" y="6063258"/>
            <a:ext cx="3110508" cy="381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Support for Responders</a:t>
            </a:r>
            <a:endParaRPr lang="en-US" sz="2300" dirty="0"/>
          </a:p>
        </p:txBody>
      </p:sp>
      <p:sp>
        <p:nvSpPr>
          <p:cNvPr id="19" name="Text 13"/>
          <p:cNvSpPr/>
          <p:nvPr/>
        </p:nvSpPr>
        <p:spPr>
          <a:xfrm>
            <a:off x="9878497" y="6567011"/>
            <a:ext cx="3810714" cy="795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Provides emergency services with actionable, up-to-date situational awareness and control.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3891" y="712232"/>
            <a:ext cx="7836218" cy="1396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2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Conclusion: Towards Smarter, Safer Evacuations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653891" y="2389108"/>
            <a:ext cx="7836218" cy="4855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integration of weighted A* algorithms and fuzzy logic creates a powerful, adaptive tool essential for modern emergency management.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653891" y="3084790"/>
            <a:ext cx="7836218" cy="4855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system represents a vital step forward in emergency management technology, promising a future where intelligent, interactive solutions safeguard lives.</a:t>
            </a:r>
            <a:endParaRPr lang="en-US" sz="1450" dirty="0"/>
          </a:p>
        </p:txBody>
      </p:sp>
      <p:sp>
        <p:nvSpPr>
          <p:cNvPr id="6" name="Shape 3"/>
          <p:cNvSpPr/>
          <p:nvPr/>
        </p:nvSpPr>
        <p:spPr>
          <a:xfrm>
            <a:off x="653891" y="3780473"/>
            <a:ext cx="747355" cy="1121093"/>
          </a:xfrm>
          <a:prstGeom prst="roundRect">
            <a:avLst>
              <a:gd name="adj" fmla="val 360041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87373" y="4158853"/>
            <a:ext cx="280273" cy="364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1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588056" y="3967282"/>
            <a:ext cx="2686050" cy="349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Adaptive Power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588056" y="4428411"/>
            <a:ext cx="6902053" cy="242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Weighted A* and fuzzy logic for dynamic routing.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653891" y="5088374"/>
            <a:ext cx="747355" cy="1121093"/>
          </a:xfrm>
          <a:prstGeom prst="roundRect">
            <a:avLst>
              <a:gd name="adj" fmla="val 360041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87373" y="5466755"/>
            <a:ext cx="280273" cy="364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2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88056" y="5275183"/>
            <a:ext cx="2686050" cy="349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Clear Visualisation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1588056" y="5736312"/>
            <a:ext cx="6902053" cy="242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WPF frontend for intuitive understanding.</a:t>
            </a:r>
            <a:endParaRPr lang="en-US" sz="1450" dirty="0"/>
          </a:p>
        </p:txBody>
      </p:sp>
      <p:sp>
        <p:nvSpPr>
          <p:cNvPr id="14" name="Shape 11"/>
          <p:cNvSpPr/>
          <p:nvPr/>
        </p:nvSpPr>
        <p:spPr>
          <a:xfrm>
            <a:off x="653891" y="6396276"/>
            <a:ext cx="747355" cy="1121093"/>
          </a:xfrm>
          <a:prstGeom prst="roundRect">
            <a:avLst>
              <a:gd name="adj" fmla="val 360041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887373" y="6774656"/>
            <a:ext cx="280273" cy="364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3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588056" y="6583085"/>
            <a:ext cx="2686050" cy="349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Future Safety</a:t>
            </a:r>
            <a:endParaRPr lang="en-US" sz="2100" dirty="0"/>
          </a:p>
        </p:txBody>
      </p:sp>
      <p:sp>
        <p:nvSpPr>
          <p:cNvPr id="17" name="Text 14"/>
          <p:cNvSpPr/>
          <p:nvPr/>
        </p:nvSpPr>
        <p:spPr>
          <a:xfrm>
            <a:off x="1588056" y="7044214"/>
            <a:ext cx="6902053" cy="242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Embracing intelligent solutions for enhanced protection.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2025-12-16T09:22:36Z</dcterms:created>
  <dcterms:modified xsi:type="dcterms:W3CDTF">2025-12-16T09:22:36Z</dcterms:modified>
</cp:coreProperties>
</file>